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CF3BDF-57E9-4C23-B65A-B2ED5E55D84B}" type="datetimeFigureOut">
              <a:rPr lang="it-IT" smtClean="0"/>
              <a:pPr/>
              <a:t>04/05/2007</a:t>
            </a:fld>
            <a:endParaRPr 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66692C-7DA0-42FF-B334-B40DC059D621}" type="slidenum">
              <a:rPr lang="en-US" smtClean="0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6692C-7DA0-42FF-B334-B40DC059D62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6692C-7DA0-42FF-B334-B40DC059D62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6692C-7DA0-42FF-B334-B40DC059D62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6692C-7DA0-42FF-B334-B40DC059D62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6692C-7DA0-42FF-B334-B40DC059D62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6692C-7DA0-42FF-B334-B40DC059D62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6692C-7DA0-42FF-B334-B40DC059D62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6692C-7DA0-42FF-B334-B40DC059D62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6692C-7DA0-42FF-B334-B40DC059D62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35F97-833A-4876-9D85-4FCA2A3D9A73}" type="datetimeFigureOut">
              <a:rPr lang="it-IT" smtClean="0"/>
              <a:pPr/>
              <a:t>04/05/2007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91CC8-5398-4BD9-BE58-9E15451A6DD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35F97-833A-4876-9D85-4FCA2A3D9A73}" type="datetimeFigureOut">
              <a:rPr lang="it-IT" smtClean="0"/>
              <a:pPr/>
              <a:t>04/05/2007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91CC8-5398-4BD9-BE58-9E15451A6DD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35F97-833A-4876-9D85-4FCA2A3D9A73}" type="datetimeFigureOut">
              <a:rPr lang="it-IT" smtClean="0"/>
              <a:pPr/>
              <a:t>04/05/2007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91CC8-5398-4BD9-BE58-9E15451A6DD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35F97-833A-4876-9D85-4FCA2A3D9A73}" type="datetimeFigureOut">
              <a:rPr lang="it-IT" smtClean="0"/>
              <a:pPr/>
              <a:t>04/05/2007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91CC8-5398-4BD9-BE58-9E15451A6DD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35F97-833A-4876-9D85-4FCA2A3D9A73}" type="datetimeFigureOut">
              <a:rPr lang="it-IT" smtClean="0"/>
              <a:pPr/>
              <a:t>04/05/2007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91CC8-5398-4BD9-BE58-9E15451A6DD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35F97-833A-4876-9D85-4FCA2A3D9A73}" type="datetimeFigureOut">
              <a:rPr lang="it-IT" smtClean="0"/>
              <a:pPr/>
              <a:t>04/05/2007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91CC8-5398-4BD9-BE58-9E15451A6DD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35F97-833A-4876-9D85-4FCA2A3D9A73}" type="datetimeFigureOut">
              <a:rPr lang="it-IT" smtClean="0"/>
              <a:pPr/>
              <a:t>04/05/2007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91CC8-5398-4BD9-BE58-9E15451A6DD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35F97-833A-4876-9D85-4FCA2A3D9A73}" type="datetimeFigureOut">
              <a:rPr lang="it-IT" smtClean="0"/>
              <a:pPr/>
              <a:t>04/05/2007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91CC8-5398-4BD9-BE58-9E15451A6DD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35F97-833A-4876-9D85-4FCA2A3D9A73}" type="datetimeFigureOut">
              <a:rPr lang="it-IT" smtClean="0"/>
              <a:pPr/>
              <a:t>04/05/2007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91CC8-5398-4BD9-BE58-9E15451A6DD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35F97-833A-4876-9D85-4FCA2A3D9A73}" type="datetimeFigureOut">
              <a:rPr lang="it-IT" smtClean="0"/>
              <a:pPr/>
              <a:t>04/05/2007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91CC8-5398-4BD9-BE58-9E15451A6DD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35F97-833A-4876-9D85-4FCA2A3D9A73}" type="datetimeFigureOut">
              <a:rPr lang="it-IT" smtClean="0"/>
              <a:pPr/>
              <a:t>04/05/2007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91CC8-5398-4BD9-BE58-9E15451A6DD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35F97-833A-4876-9D85-4FCA2A3D9A73}" type="datetimeFigureOut">
              <a:rPr lang="it-IT" smtClean="0"/>
              <a:pPr/>
              <a:t>04/05/2007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791CC8-5398-4BD9-BE58-9E15451A6DD3}" type="slidenum">
              <a:rPr lang="en-US" smtClean="0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WG 4</a:t>
            </a:r>
            <a:br>
              <a:rPr lang="en-US" dirty="0" smtClean="0"/>
            </a:br>
            <a:r>
              <a:rPr lang="en-US" dirty="0" smtClean="0"/>
              <a:t>Policy Making and Managing</a:t>
            </a:r>
            <a:endParaRPr lang="en-US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Paolo Federighi</a:t>
            </a:r>
          </a:p>
          <a:p>
            <a:r>
              <a:rPr lang="en-US" dirty="0" err="1" smtClean="0"/>
              <a:t>Università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Firenze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Why this field of professionalization</a:t>
            </a:r>
            <a:endParaRPr lang="en-US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Public and private policies have a deep influence on the availability of learning opportunities (quantity and quality)</a:t>
            </a:r>
          </a:p>
          <a:p>
            <a:pPr marL="514350" indent="-514350">
              <a:buAutoNum type="arabicPeriod"/>
            </a:pPr>
            <a:r>
              <a:rPr lang="en-US" dirty="0" smtClean="0"/>
              <a:t>A transformative and critic approach to education of adults look to policy impact as potential outcome</a:t>
            </a:r>
          </a:p>
          <a:p>
            <a:pPr marL="514350" indent="-514350">
              <a:buAutoNum type="arabicPeriod"/>
            </a:pPr>
            <a:r>
              <a:rPr lang="en-US" dirty="0" smtClean="0"/>
              <a:t>ACE professionals in public and private sector play policy making functions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For whom a professionalization in PM&amp;M</a:t>
            </a:r>
            <a:endParaRPr lang="en-US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Leader and Manager of adult education organizations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Educators of adults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Which functions to be learned?</a:t>
            </a:r>
            <a:endParaRPr lang="en-US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1. </a:t>
            </a:r>
            <a:r>
              <a:rPr lang="en-US" b="1" dirty="0" smtClean="0"/>
              <a:t>Policy Making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to build solutions for the future, creating </a:t>
            </a:r>
            <a:br>
              <a:rPr lang="en-US" dirty="0" smtClean="0"/>
            </a:br>
            <a:r>
              <a:rPr lang="en-US" dirty="0" smtClean="0"/>
              <a:t>     contexts and dynamics capable to influence  </a:t>
            </a:r>
            <a:br>
              <a:rPr lang="en-US" dirty="0" smtClean="0"/>
            </a:br>
            <a:r>
              <a:rPr lang="en-US" dirty="0" smtClean="0"/>
              <a:t>     the behavior of individuals and </a:t>
            </a:r>
            <a:br>
              <a:rPr lang="en-US" dirty="0" smtClean="0"/>
            </a:br>
            <a:r>
              <a:rPr lang="en-US" dirty="0" smtClean="0"/>
              <a:t>     organizations</a:t>
            </a:r>
          </a:p>
          <a:p>
            <a:pPr>
              <a:buNone/>
            </a:pPr>
            <a:r>
              <a:rPr lang="en-US" dirty="0" smtClean="0"/>
              <a:t>2. </a:t>
            </a:r>
            <a:r>
              <a:rPr lang="en-US" b="1" dirty="0" smtClean="0"/>
              <a:t>Policy Managing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to manage information, implementation, </a:t>
            </a:r>
            <a:br>
              <a:rPr lang="en-US" dirty="0" smtClean="0"/>
            </a:br>
            <a:r>
              <a:rPr lang="en-US" dirty="0" smtClean="0"/>
              <a:t>     evaluation, transformation of policies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Different approaches to competence development in policy field</a:t>
            </a:r>
            <a:endParaRPr lang="en-US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b="1" dirty="0" smtClean="0"/>
              <a:t>Instrumentalism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education of adults as tool to fulfill “other” goals and policy as art of consensus building</a:t>
            </a:r>
          </a:p>
          <a:p>
            <a:pPr marL="514350" indent="-514350">
              <a:buAutoNum type="arabicPeriod"/>
            </a:pPr>
            <a:r>
              <a:rPr lang="en-US" b="1" dirty="0" smtClean="0"/>
              <a:t>Separatism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education of adult as a field of technology of education, to maintain separated from policy issues (micro VS macro)</a:t>
            </a:r>
          </a:p>
          <a:p>
            <a:pPr marL="514350" indent="-514350">
              <a:buAutoNum type="arabicPeriod"/>
            </a:pPr>
            <a:r>
              <a:rPr lang="en-US" b="1" dirty="0" smtClean="0"/>
              <a:t>“Scientific”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Education of adults as outcome of “intelligent” policies, constructed –in part- in a scientific way 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?Key competencies in PM&amp;M?</a:t>
            </a:r>
            <a:endParaRPr lang="en-US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To Be aware and analyze organizational/ local/ regional/ national/ transnational policies affecting his/her job</a:t>
            </a:r>
          </a:p>
          <a:p>
            <a:pPr marL="514350" indent="-514350">
              <a:buAutoNum type="arabicPeriod"/>
            </a:pPr>
            <a:r>
              <a:rPr lang="en-US" dirty="0" smtClean="0"/>
              <a:t>To be able to manage policy measures to be introduced or implemented (goals, concepts, tools, resources,…)</a:t>
            </a:r>
          </a:p>
          <a:p>
            <a:pPr marL="514350" indent="-514350">
              <a:buAutoNum type="arabicPeriod"/>
            </a:pPr>
            <a:r>
              <a:rPr lang="en-US" dirty="0" smtClean="0"/>
              <a:t>Policy measure evaluation (results/impact)</a:t>
            </a:r>
          </a:p>
          <a:p>
            <a:pPr marL="514350" indent="-514350">
              <a:buAutoNum type="arabicPeriod"/>
            </a:pPr>
            <a:r>
              <a:rPr lang="en-US" dirty="0" smtClean="0"/>
              <a:t>Forecast policy goals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96908"/>
          </a:xfrm>
        </p:spPr>
        <p:txBody>
          <a:bodyPr/>
          <a:lstStyle/>
          <a:p>
            <a:r>
              <a:rPr lang="en-US" dirty="0" smtClean="0"/>
              <a:t>WS Structure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71504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dirty="0" smtClean="0"/>
              <a:t>3th May</a:t>
            </a:r>
          </a:p>
          <a:p>
            <a:pPr>
              <a:buNone/>
            </a:pPr>
            <a:r>
              <a:rPr lang="en-US" i="1" dirty="0" smtClean="0"/>
              <a:t>Mutual exchange on situation, strategies, transferability</a:t>
            </a:r>
          </a:p>
          <a:p>
            <a:r>
              <a:rPr lang="en-US" dirty="0" smtClean="0"/>
              <a:t>Inputs (10-20 min)</a:t>
            </a:r>
          </a:p>
          <a:p>
            <a:r>
              <a:rPr lang="en-US" dirty="0" smtClean="0"/>
              <a:t>Discussion</a:t>
            </a:r>
          </a:p>
          <a:p>
            <a:r>
              <a:rPr lang="en-US" dirty="0" smtClean="0"/>
              <a:t>Preparing the presentation of the WS results (30’)</a:t>
            </a:r>
          </a:p>
          <a:p>
            <a:r>
              <a:rPr lang="en-US" dirty="0" smtClean="0"/>
              <a:t>Presentation 4</a:t>
            </a:r>
            <a:r>
              <a:rPr lang="en-US" baseline="30000" dirty="0" smtClean="0"/>
              <a:t>th</a:t>
            </a:r>
            <a:r>
              <a:rPr lang="en-US" dirty="0" smtClean="0"/>
              <a:t> May (10’)</a:t>
            </a:r>
          </a:p>
          <a:p>
            <a:pPr>
              <a:buNone/>
            </a:pPr>
            <a:r>
              <a:rPr lang="en-US" b="1" dirty="0" smtClean="0"/>
              <a:t>4</a:t>
            </a:r>
            <a:r>
              <a:rPr lang="en-US" b="1" baseline="30000" dirty="0" smtClean="0"/>
              <a:t>th</a:t>
            </a:r>
            <a:r>
              <a:rPr lang="en-US" b="1" dirty="0" smtClean="0"/>
              <a:t> May</a:t>
            </a:r>
          </a:p>
          <a:p>
            <a:pPr>
              <a:buNone/>
            </a:pPr>
            <a:r>
              <a:rPr lang="en-US" i="1" dirty="0" smtClean="0"/>
              <a:t>Developing perspectives and recommendations</a:t>
            </a:r>
          </a:p>
          <a:p>
            <a:r>
              <a:rPr lang="en-US" dirty="0" smtClean="0"/>
              <a:t>Inputs</a:t>
            </a:r>
          </a:p>
          <a:p>
            <a:r>
              <a:rPr lang="en-US" dirty="0" smtClean="0"/>
              <a:t>Discussion</a:t>
            </a:r>
          </a:p>
          <a:p>
            <a:r>
              <a:rPr lang="en-US" dirty="0" smtClean="0"/>
              <a:t>Preparing the presentation of the WS results (30’)</a:t>
            </a:r>
          </a:p>
          <a:p>
            <a:r>
              <a:rPr lang="en-US" dirty="0" smtClean="0"/>
              <a:t>Presentation 5</a:t>
            </a:r>
            <a:r>
              <a:rPr lang="en-US" baseline="30000" dirty="0" smtClean="0"/>
              <a:t>th</a:t>
            </a:r>
            <a:r>
              <a:rPr lang="en-US" dirty="0" smtClean="0"/>
              <a:t> May (10’)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Draft for Recommendations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Policy learning for policy M&amp;M have to be a part of the </a:t>
            </a:r>
            <a:r>
              <a:rPr lang="en-US" b="1" dirty="0" smtClean="0"/>
              <a:t>key competences </a:t>
            </a:r>
            <a:r>
              <a:rPr lang="en-US" dirty="0" smtClean="0"/>
              <a:t>to be guarantee for ACE Actors</a:t>
            </a:r>
          </a:p>
          <a:p>
            <a:pPr marL="514350" indent="-514350">
              <a:buAutoNum type="arabicPeriod"/>
            </a:pPr>
            <a:r>
              <a:rPr lang="en-US" dirty="0" smtClean="0"/>
              <a:t>Common core competences in Policy M&amp;M for ACE Actors have to be adopted by training suppliers defining </a:t>
            </a:r>
            <a:r>
              <a:rPr lang="en-US" b="1" dirty="0" smtClean="0"/>
              <a:t>minimal standards </a:t>
            </a:r>
            <a:r>
              <a:rPr lang="en-US" dirty="0" smtClean="0"/>
              <a:t>for each professional group of ACE Actors</a:t>
            </a:r>
          </a:p>
          <a:p>
            <a:pPr marL="514350" indent="-514350">
              <a:buAutoNum type="arabicPeriod"/>
            </a:pPr>
            <a:r>
              <a:rPr lang="en-US" dirty="0" smtClean="0"/>
              <a:t>Comparative research and common </a:t>
            </a:r>
            <a:r>
              <a:rPr lang="en-US" dirty="0" smtClean="0"/>
              <a:t>E</a:t>
            </a:r>
            <a:r>
              <a:rPr lang="en-US" dirty="0" smtClean="0"/>
              <a:t>uropean </a:t>
            </a:r>
            <a:r>
              <a:rPr lang="en-US" b="1" dirty="0" smtClean="0"/>
              <a:t>sources of information on LLL policies </a:t>
            </a:r>
            <a:r>
              <a:rPr lang="en-US" dirty="0" smtClean="0"/>
              <a:t>(features and impact) have to be available to support high quality ACEA Training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 2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4. </a:t>
            </a:r>
            <a:r>
              <a:rPr lang="en-US" b="1" dirty="0" smtClean="0"/>
              <a:t>Benchmarking</a:t>
            </a:r>
            <a:r>
              <a:rPr lang="en-US" dirty="0" smtClean="0"/>
              <a:t> among training centers and  Universities involved in ACEA have to be promoted at national and European level. The European Association of Universities should be committed in this task</a:t>
            </a:r>
          </a:p>
          <a:p>
            <a:pPr>
              <a:buNone/>
            </a:pPr>
            <a:r>
              <a:rPr lang="en-US" dirty="0" smtClean="0"/>
              <a:t>5 ….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326</Words>
  <Application>Microsoft Office PowerPoint</Application>
  <PresentationFormat>Presentazione su schermo (4:3)</PresentationFormat>
  <Paragraphs>56</Paragraphs>
  <Slides>9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Tema di Office</vt:lpstr>
      <vt:lpstr>WG 4 Policy Making and Managing</vt:lpstr>
      <vt:lpstr>Why this field of professionalization</vt:lpstr>
      <vt:lpstr>For whom a professionalization in PM&amp;M</vt:lpstr>
      <vt:lpstr>Which functions to be learned?</vt:lpstr>
      <vt:lpstr>Different approaches to competence development in policy field</vt:lpstr>
      <vt:lpstr>?Key competencies in PM&amp;M?</vt:lpstr>
      <vt:lpstr>WS Structure</vt:lpstr>
      <vt:lpstr>Draft for Recommendations</vt:lpstr>
      <vt:lpstr>Recommendation 2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WG 4 Policy Making and Managing</dc:title>
  <dc:creator> Paolo Federighi</dc:creator>
  <cp:lastModifiedBy> Paolo Federighi</cp:lastModifiedBy>
  <cp:revision>20</cp:revision>
  <dcterms:created xsi:type="dcterms:W3CDTF">2007-05-02T13:51:15Z</dcterms:created>
  <dcterms:modified xsi:type="dcterms:W3CDTF">2007-05-04T11:42:15Z</dcterms:modified>
</cp:coreProperties>
</file>